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37"/>
  </p:notesMasterIdLst>
  <p:handoutMasterIdLst>
    <p:handoutMasterId r:id="rId38"/>
  </p:handoutMasterIdLst>
  <p:sldIdLst>
    <p:sldId id="369" r:id="rId3"/>
    <p:sldId id="287" r:id="rId4"/>
    <p:sldId id="335" r:id="rId5"/>
    <p:sldId id="288" r:id="rId6"/>
    <p:sldId id="328" r:id="rId7"/>
    <p:sldId id="289" r:id="rId8"/>
    <p:sldId id="332" r:id="rId9"/>
    <p:sldId id="368" r:id="rId10"/>
    <p:sldId id="380" r:id="rId11"/>
    <p:sldId id="379" r:id="rId12"/>
    <p:sldId id="362" r:id="rId13"/>
    <p:sldId id="294" r:id="rId14"/>
    <p:sldId id="296" r:id="rId15"/>
    <p:sldId id="282" r:id="rId16"/>
    <p:sldId id="334" r:id="rId17"/>
    <p:sldId id="333" r:id="rId18"/>
    <p:sldId id="336" r:id="rId19"/>
    <p:sldId id="371" r:id="rId20"/>
    <p:sldId id="372" r:id="rId21"/>
    <p:sldId id="373" r:id="rId22"/>
    <p:sldId id="374" r:id="rId23"/>
    <p:sldId id="366" r:id="rId24"/>
    <p:sldId id="375" r:id="rId25"/>
    <p:sldId id="376" r:id="rId26"/>
    <p:sldId id="365" r:id="rId27"/>
    <p:sldId id="378" r:id="rId28"/>
    <p:sldId id="363" r:id="rId29"/>
    <p:sldId id="342" r:id="rId30"/>
    <p:sldId id="347" r:id="rId31"/>
    <p:sldId id="381" r:id="rId32"/>
    <p:sldId id="382" r:id="rId33"/>
    <p:sldId id="383" r:id="rId34"/>
    <p:sldId id="348" r:id="rId35"/>
    <p:sldId id="283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yriad Pro" panose="020B050303040302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289"/>
            <p14:sldId id="332"/>
            <p14:sldId id="368"/>
            <p14:sldId id="380"/>
            <p14:sldId id="379"/>
            <p14:sldId id="362"/>
            <p14:sldId id="294"/>
            <p14:sldId id="296"/>
            <p14:sldId id="282"/>
            <p14:sldId id="334"/>
            <p14:sldId id="333"/>
            <p14:sldId id="336"/>
            <p14:sldId id="371"/>
            <p14:sldId id="372"/>
            <p14:sldId id="373"/>
            <p14:sldId id="374"/>
            <p14:sldId id="366"/>
            <p14:sldId id="375"/>
            <p14:sldId id="376"/>
            <p14:sldId id="365"/>
            <p14:sldId id="378"/>
            <p14:sldId id="363"/>
            <p14:sldId id="342"/>
            <p14:sldId id="347"/>
            <p14:sldId id="381"/>
            <p14:sldId id="382"/>
            <p14:sldId id="383"/>
            <p14:sldId id="348"/>
            <p14:sldId id="283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6400" autoAdjust="0"/>
  </p:normalViewPr>
  <p:slideViewPr>
    <p:cSldViewPr snapToGrid="0">
      <p:cViewPr varScale="1">
        <p:scale>
          <a:sx n="77" d="100"/>
          <a:sy n="77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0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50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1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43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72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70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41" y="1662293"/>
            <a:ext cx="1454738" cy="9505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7" y="1505179"/>
            <a:ext cx="1178001" cy="11076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77" y="3930813"/>
            <a:ext cx="1236133" cy="111426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8200" y="2598065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744786" y="2619608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002762" y="5045074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Google Play Store.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75255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18" y="1567169"/>
            <a:ext cx="1281545" cy="1258244"/>
          </a:xfrm>
          <a:prstGeom prst="rect">
            <a:avLst/>
          </a:prstGeom>
        </p:spPr>
      </p:pic>
      <p:pic>
        <p:nvPicPr>
          <p:cNvPr id="1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89810" y="5707681"/>
            <a:ext cx="1198888" cy="90089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02" y="4112417"/>
            <a:ext cx="1281545" cy="125824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82" y="1558377"/>
            <a:ext cx="1281545" cy="12582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5527" y="2902100"/>
            <a:ext cx="5264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Subsistema de recomendación de información para el buscador cubano Orión</a:t>
            </a:r>
            <a:endParaRPr lang="es-ES" sz="2800" dirty="0"/>
          </a:p>
        </p:txBody>
      </p:sp>
      <p:sp>
        <p:nvSpPr>
          <p:cNvPr id="5" name="Rectángulo 4"/>
          <p:cNvSpPr/>
          <p:nvPr/>
        </p:nvSpPr>
        <p:spPr>
          <a:xfrm>
            <a:off x="6979920" y="2893308"/>
            <a:ext cx="4908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Módulo Recomendaciones del sistema para repositorios digitales REPXOS 3.0</a:t>
            </a:r>
            <a:endParaRPr lang="es-ES" sz="2800" dirty="0"/>
          </a:p>
        </p:txBody>
      </p:sp>
      <p:sp>
        <p:nvSpPr>
          <p:cNvPr id="6" name="Rectángulo 5"/>
          <p:cNvSpPr/>
          <p:nvPr/>
        </p:nvSpPr>
        <p:spPr>
          <a:xfrm>
            <a:off x="2981574" y="538950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Desarrollo del Sistema de Recomendación de equipos de investigación para tesis de grado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5591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717193" y="1307032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Personalización</a:t>
            </a:r>
            <a:endParaRPr lang="es-ES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84" y="1807015"/>
            <a:ext cx="1452783" cy="15005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1768697"/>
            <a:ext cx="1208938" cy="134350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64" y="4538770"/>
            <a:ext cx="1897820" cy="133487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4520652"/>
            <a:ext cx="1486304" cy="1519866"/>
          </a:xfrm>
          <a:prstGeom prst="rect">
            <a:avLst/>
          </a:prstGeom>
        </p:spPr>
      </p:pic>
      <p:pic>
        <p:nvPicPr>
          <p:cNvPr id="19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6021" y="5820818"/>
            <a:ext cx="1198888" cy="90089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66914" y="4015550"/>
            <a:ext cx="4164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Preferencias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de 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usuarios</a:t>
            </a:r>
            <a:endParaRPr lang="es-ES" sz="2800" dirty="0"/>
          </a:p>
        </p:txBody>
      </p:sp>
      <p:sp>
        <p:nvSpPr>
          <p:cNvPr id="7" name="Rectángulo 6"/>
          <p:cNvSpPr/>
          <p:nvPr/>
        </p:nvSpPr>
        <p:spPr>
          <a:xfrm>
            <a:off x="7907446" y="4015550"/>
            <a:ext cx="2706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Enfoque hibrido</a:t>
            </a:r>
            <a:endParaRPr lang="es-ES" sz="2800" dirty="0"/>
          </a:p>
        </p:txBody>
      </p:sp>
      <p:sp>
        <p:nvSpPr>
          <p:cNvPr id="8" name="Rectángulo 7"/>
          <p:cNvSpPr/>
          <p:nvPr/>
        </p:nvSpPr>
        <p:spPr>
          <a:xfrm>
            <a:off x="565312" y="1288935"/>
            <a:ext cx="416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Basdo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en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Learning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1657" y="5605499"/>
            <a:ext cx="1198888" cy="900898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2263629" y="2049218"/>
            <a:ext cx="3150881" cy="26683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AUP UCI</a:t>
            </a:r>
          </a:p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16" y="847033"/>
            <a:ext cx="1702560" cy="1528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83" y="3067297"/>
            <a:ext cx="2019626" cy="14384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74" y="5268271"/>
            <a:ext cx="1425444" cy="1314742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7556636" y="270012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556636" y="2477675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7556636" y="4717604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Cierre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BC036DA0-0404-01B6-21B6-323112DEB034}"/>
              </a:ext>
            </a:extLst>
          </p:cNvPr>
          <p:cNvSpPr/>
          <p:nvPr/>
        </p:nvSpPr>
        <p:spPr>
          <a:xfrm>
            <a:off x="847210" y="1179464"/>
            <a:ext cx="10223090" cy="2266649"/>
          </a:xfrm>
          <a:prstGeom prst="roundRect">
            <a:avLst/>
          </a:prstGeom>
          <a:solidFill>
            <a:srgbClr val="002060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9740C789-F9A3-CEA3-5EF0-975C21C861FC}"/>
              </a:ext>
            </a:extLst>
          </p:cNvPr>
          <p:cNvSpPr/>
          <p:nvPr/>
        </p:nvSpPr>
        <p:spPr>
          <a:xfrm>
            <a:off x="838200" y="4451677"/>
            <a:ext cx="10223090" cy="217660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ECB54A0-403F-94AE-4078-D5CC2C22D28E}"/>
              </a:ext>
            </a:extLst>
          </p:cNvPr>
          <p:cNvSpPr txBox="1"/>
          <p:nvPr/>
        </p:nvSpPr>
        <p:spPr>
          <a:xfrm>
            <a:off x="1341969" y="2777348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versión 5.0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BA9688C-B4C0-5154-0FBF-B44F9B38C984}"/>
              </a:ext>
            </a:extLst>
          </p:cNvPr>
          <p:cNvSpPr txBox="1"/>
          <p:nvPr/>
        </p:nvSpPr>
        <p:spPr>
          <a:xfrm>
            <a:off x="4785218" y="2442381"/>
            <a:ext cx="220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versión ECMASCRIPT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ES) 2024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D3DC412-D907-A9FC-9C60-ED4C986D8C79}"/>
              </a:ext>
            </a:extLst>
          </p:cNvPr>
          <p:cNvSpPr txBox="1"/>
          <p:nvPr/>
        </p:nvSpPr>
        <p:spPr>
          <a:xfrm>
            <a:off x="3286965" y="2787697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versión 3.0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B060934-1693-2460-5DC7-88229FFF4160}"/>
              </a:ext>
            </a:extLst>
          </p:cNvPr>
          <p:cNvSpPr txBox="1"/>
          <p:nvPr/>
        </p:nvSpPr>
        <p:spPr>
          <a:xfrm>
            <a:off x="8595610" y="2020402"/>
            <a:ext cx="2291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Cliente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17FB08-2BBB-A608-D048-0E73B28585F9}"/>
              </a:ext>
            </a:extLst>
          </p:cNvPr>
          <p:cNvSpPr txBox="1"/>
          <p:nvPr/>
        </p:nvSpPr>
        <p:spPr>
          <a:xfrm>
            <a:off x="1012263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versión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3.11.9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317286A-26F5-B730-8947-4B6F24667083}"/>
              </a:ext>
            </a:extLst>
          </p:cNvPr>
          <p:cNvSpPr txBox="1"/>
          <p:nvPr/>
        </p:nvSpPr>
        <p:spPr>
          <a:xfrm>
            <a:off x="8690502" y="5048942"/>
            <a:ext cx="23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Servidor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09" y="3538848"/>
            <a:ext cx="988271" cy="7416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4CFBB995-445F-56F4-3340-2A9372E0A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18007" y="3530319"/>
            <a:ext cx="656677" cy="7587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870F7FC-E70F-4806-918E-68C081B8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24738" y="3549006"/>
            <a:ext cx="646330" cy="758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30" y="1362020"/>
            <a:ext cx="1425677" cy="14256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72" y="4574432"/>
            <a:ext cx="1190665" cy="1286595"/>
          </a:xfrm>
          <a:prstGeom prst="rect">
            <a:avLst/>
          </a:prstGeom>
        </p:spPr>
      </p:pic>
      <p:sp>
        <p:nvSpPr>
          <p:cNvPr id="28" name="TextBox 40">
            <a:extLst>
              <a:ext uri="{FF2B5EF4-FFF2-40B4-BE49-F238E27FC236}">
                <a16:creationId xmlns:a16="http://schemas.microsoft.com/office/drawing/2014/main" xmlns="" id="{B917FB08-2BBB-A608-D048-0E73B28585F9}"/>
              </a:ext>
            </a:extLst>
          </p:cNvPr>
          <p:cNvSpPr txBox="1"/>
          <p:nvPr/>
        </p:nvSpPr>
        <p:spPr>
          <a:xfrm>
            <a:off x="2887506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versión 6.0.3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18" y="4574432"/>
            <a:ext cx="1319726" cy="1232574"/>
          </a:xfrm>
          <a:prstGeom prst="rect">
            <a:avLst/>
          </a:prstGeom>
        </p:spPr>
      </p:pic>
      <p:sp>
        <p:nvSpPr>
          <p:cNvPr id="33" name="TextBox 40">
            <a:extLst>
              <a:ext uri="{FF2B5EF4-FFF2-40B4-BE49-F238E27FC236}">
                <a16:creationId xmlns:a16="http://schemas.microsoft.com/office/drawing/2014/main" xmlns="" id="{B917FB08-2BBB-A608-D048-0E73B28585F9}"/>
              </a:ext>
            </a:extLst>
          </p:cNvPr>
          <p:cNvSpPr txBox="1"/>
          <p:nvPr/>
        </p:nvSpPr>
        <p:spPr>
          <a:xfrm>
            <a:off x="4929925" y="5844111"/>
            <a:ext cx="178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0.115.0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37" y="1267899"/>
            <a:ext cx="1056646" cy="11909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7" y="1374845"/>
            <a:ext cx="1815799" cy="13730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79" y="4558613"/>
            <a:ext cx="1426364" cy="1565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52807837-5E7B-2EBB-671B-861B6902260F}"/>
              </a:ext>
            </a:extLst>
          </p:cNvPr>
          <p:cNvSpPr/>
          <p:nvPr/>
        </p:nvSpPr>
        <p:spPr>
          <a:xfrm>
            <a:off x="229348" y="1356245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DD36C47E-E597-44C6-A674-657B62CA7BA6}"/>
              </a:ext>
            </a:extLst>
          </p:cNvPr>
          <p:cNvSpPr/>
          <p:nvPr/>
        </p:nvSpPr>
        <p:spPr>
          <a:xfrm>
            <a:off x="229348" y="4061697"/>
            <a:ext cx="3575107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975DDD5E-39C7-0AC5-BCD1-BDB4ED3C8B7C}"/>
              </a:ext>
            </a:extLst>
          </p:cNvPr>
          <p:cNvSpPr/>
          <p:nvPr/>
        </p:nvSpPr>
        <p:spPr>
          <a:xfrm>
            <a:off x="8308450" y="4061697"/>
            <a:ext cx="3626885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A003E76-1838-2767-7AD0-0EB86D531B9D}"/>
              </a:ext>
            </a:extLst>
          </p:cNvPr>
          <p:cNvSpPr/>
          <p:nvPr/>
        </p:nvSpPr>
        <p:spPr>
          <a:xfrm>
            <a:off x="8360229" y="1356246"/>
            <a:ext cx="3575107" cy="224834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C78C3-4BBC-F271-0B0F-DF2B9CBB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ED17459-9647-F86E-4416-9A9BA6FC724D}"/>
              </a:ext>
            </a:extLst>
          </p:cNvPr>
          <p:cNvSpPr txBox="1"/>
          <p:nvPr/>
        </p:nvSpPr>
        <p:spPr>
          <a:xfrm>
            <a:off x="776966" y="1688783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v2.15.0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BC2438E-5BD7-A36A-4293-F711420D5A73}"/>
              </a:ext>
            </a:extLst>
          </p:cNvPr>
          <p:cNvSpPr txBox="1"/>
          <p:nvPr/>
        </p:nvSpPr>
        <p:spPr>
          <a:xfrm>
            <a:off x="8601786" y="1608229"/>
            <a:ext cx="309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v2.2.3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DE8130D-2626-3C1B-5674-78261F6C32AD}"/>
              </a:ext>
            </a:extLst>
          </p:cNvPr>
          <p:cNvSpPr txBox="1"/>
          <p:nvPr/>
        </p:nvSpPr>
        <p:spPr>
          <a:xfrm>
            <a:off x="8728844" y="4291768"/>
            <a:ext cx="2786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v1.26.4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74BF08-4C51-9DF5-8A63-F7B755D10317}"/>
              </a:ext>
            </a:extLst>
          </p:cNvPr>
          <p:cNvSpPr txBox="1"/>
          <p:nvPr/>
        </p:nvSpPr>
        <p:spPr>
          <a:xfrm>
            <a:off x="424014" y="4159552"/>
            <a:ext cx="317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Recommenders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v0.7.3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xmlns="" id="{52807837-5E7B-2EBB-671B-861B6902260F}"/>
              </a:ext>
            </a:extLst>
          </p:cNvPr>
          <p:cNvSpPr/>
          <p:nvPr/>
        </p:nvSpPr>
        <p:spPr>
          <a:xfrm>
            <a:off x="4298374" y="2749004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xmlns="" id="{4ED17459-9647-F86E-4416-9A9BA6FC724D}"/>
              </a:ext>
            </a:extLst>
          </p:cNvPr>
          <p:cNvSpPr txBox="1"/>
          <p:nvPr/>
        </p:nvSpPr>
        <p:spPr>
          <a:xfrm>
            <a:off x="4736106" y="2945058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v2.15.0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59" y="3415156"/>
            <a:ext cx="1915878" cy="12153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2" y="2119889"/>
            <a:ext cx="1705213" cy="9812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12" y="2033838"/>
            <a:ext cx="1895740" cy="138131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2" y="4965293"/>
            <a:ext cx="2303611" cy="105285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32" y="4781399"/>
            <a:ext cx="3038899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095F9E87-6B81-0690-D277-EA6E2E44452B}"/>
              </a:ext>
            </a:extLst>
          </p:cNvPr>
          <p:cNvSpPr/>
          <p:nvPr/>
        </p:nvSpPr>
        <p:spPr>
          <a:xfrm>
            <a:off x="2265695" y="1195418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xmlns="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63" y="2302806"/>
            <a:ext cx="1286932" cy="1092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E36278F-C7E5-1E9C-3178-D92F7C91EEF0}"/>
              </a:ext>
            </a:extLst>
          </p:cNvPr>
          <p:cNvSpPr txBox="1"/>
          <p:nvPr/>
        </p:nvSpPr>
        <p:spPr>
          <a:xfrm>
            <a:off x="2792816" y="1331272"/>
            <a:ext cx="2399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B40CAA-B183-A5FA-C503-6A680478EC79}"/>
              </a:ext>
            </a:extLst>
          </p:cNvPr>
          <p:cNvSpPr txBox="1"/>
          <p:nvPr/>
        </p:nvSpPr>
        <p:spPr>
          <a:xfrm>
            <a:off x="3451118" y="2472888"/>
            <a:ext cx="2432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17.2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6EFC713A-CEE1-9870-A1E3-6E2430BD58FF}"/>
              </a:ext>
            </a:extLst>
          </p:cNvPr>
          <p:cNvSpPr/>
          <p:nvPr/>
        </p:nvSpPr>
        <p:spPr>
          <a:xfrm>
            <a:off x="2265694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7EE59A3-28D2-E5C5-191F-BFBC24AB787D}"/>
              </a:ext>
            </a:extLst>
          </p:cNvPr>
          <p:cNvSpPr/>
          <p:nvPr/>
        </p:nvSpPr>
        <p:spPr>
          <a:xfrm>
            <a:off x="6377970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5DC277A-5A2E-DCD2-46BA-49D678D368EC}"/>
              </a:ext>
            </a:extLst>
          </p:cNvPr>
          <p:cNvSpPr/>
          <p:nvPr/>
        </p:nvSpPr>
        <p:spPr>
          <a:xfrm>
            <a:off x="6394349" y="1186573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0D965E2-85AF-D7BF-A92E-25B283BB630C}"/>
              </a:ext>
            </a:extLst>
          </p:cNvPr>
          <p:cNvSpPr txBox="1"/>
          <p:nvPr/>
        </p:nvSpPr>
        <p:spPr>
          <a:xfrm>
            <a:off x="6377969" y="1323940"/>
            <a:ext cx="3480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Lenguaje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91482-5F4C-EE8C-E669-511E158A7B9E}"/>
              </a:ext>
            </a:extLst>
          </p:cNvPr>
          <p:cNvSpPr txBox="1"/>
          <p:nvPr/>
        </p:nvSpPr>
        <p:spPr>
          <a:xfrm>
            <a:off x="6858350" y="3143930"/>
            <a:ext cx="26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versión 2.0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2ABA8E6-C250-E6C5-706A-80A49E32AE10}"/>
              </a:ext>
            </a:extLst>
          </p:cNvPr>
          <p:cNvSpPr txBox="1"/>
          <p:nvPr/>
        </p:nvSpPr>
        <p:spPr>
          <a:xfrm>
            <a:off x="2265693" y="4320317"/>
            <a:ext cx="34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control de versiones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E73BA5D-F49A-EB16-365C-4F3E0520DD59}"/>
              </a:ext>
            </a:extLst>
          </p:cNvPr>
          <p:cNvSpPr txBox="1"/>
          <p:nvPr/>
        </p:nvSpPr>
        <p:spPr>
          <a:xfrm>
            <a:off x="2742927" y="6261746"/>
            <a:ext cx="260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95" y="5206747"/>
            <a:ext cx="1542554" cy="9694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A080F7-285F-2E37-0E89-57E445B0E75C}"/>
              </a:ext>
            </a:extLst>
          </p:cNvPr>
          <p:cNvSpPr txBox="1"/>
          <p:nvPr/>
        </p:nvSpPr>
        <p:spPr>
          <a:xfrm>
            <a:off x="6353466" y="4350859"/>
            <a:ext cx="348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Repositorio de control de versiones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17" y="5353244"/>
            <a:ext cx="1058904" cy="8338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DC5F9C0-F839-BEA1-3A79-6D80CC756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26" y="1938002"/>
            <a:ext cx="1775075" cy="887538"/>
          </a:xfrm>
          <a:prstGeom prst="rect">
            <a:avLst/>
          </a:prstGeom>
        </p:spPr>
      </p:pic>
      <p:sp>
        <p:nvSpPr>
          <p:cNvPr id="20" name="Título 5"/>
          <p:cNvSpPr>
            <a:spLocks noGrp="1"/>
          </p:cNvSpPr>
          <p:nvPr>
            <p:ph type="title"/>
          </p:nvPr>
        </p:nvSpPr>
        <p:spPr>
          <a:xfrm>
            <a:off x="703928" y="406554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4009388" y="1188403"/>
            <a:ext cx="3894746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Retroalimentación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80" y="2011679"/>
            <a:ext cx="7604762" cy="4522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3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164923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4357934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elogramo 6"/>
          <p:cNvSpPr/>
          <p:nvPr/>
        </p:nvSpPr>
        <p:spPr>
          <a:xfrm>
            <a:off x="8550946" y="2296150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400" dirty="0"/>
          </a:p>
        </p:txBody>
      </p:sp>
      <p:sp>
        <p:nvSpPr>
          <p:cNvPr id="9" name="Flecha derecha 8"/>
          <p:cNvSpPr/>
          <p:nvPr/>
        </p:nvSpPr>
        <p:spPr>
          <a:xfrm>
            <a:off x="3349709" y="4050596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7555644" y="4050597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387441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69" y="2460472"/>
            <a:ext cx="1533756" cy="1235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49" y="2361527"/>
            <a:ext cx="1588351" cy="1433332"/>
          </a:xfrm>
          <a:prstGeom prst="flowChartAlternateProcess">
            <a:avLst/>
          </a:prstGeom>
          <a:effectLst>
            <a:softEdge rad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60" y="2460472"/>
            <a:ext cx="1825999" cy="118302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624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73619" y="144353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474931" y="4926943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Implícitos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20073" y="2601132"/>
            <a:ext cx="4448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Realizado por 1 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20073" y="1991641"/>
            <a:ext cx="478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 / Búsqueda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474931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79" y="2281663"/>
            <a:ext cx="1608367" cy="12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5253" y="5899547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7" y="4979112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354361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Información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63634" y="4266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 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17406" y="4574555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457000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9680992" y="3885453"/>
            <a:ext cx="542270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10800000">
            <a:off x="5229786" y="5799014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64383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506102" y="4913078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Explícitos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14036" y="3609477"/>
            <a:ext cx="3526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Ordenamiento de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14036" y="25303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506102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49" y="2196041"/>
            <a:ext cx="1798279" cy="162277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721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18201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70503" y="3022880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Equidad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0503" y="2007218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70503" y="3524040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Diversidad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91342" y="4010890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Actualidad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005315" y="4534110"/>
            <a:ext cx="37850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 como salida las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recomendaciones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del sistema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48" y="2216557"/>
            <a:ext cx="2018106" cy="1307483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402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28" y="1565703"/>
            <a:ext cx="7091522" cy="4669762"/>
          </a:xfrm>
          <a:prstGeom prst="flowChartAlternateProcess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937106" y="3177309"/>
            <a:ext cx="43109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de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6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44" y="1190172"/>
            <a:ext cx="7624119" cy="55234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335158" y="1826393"/>
            <a:ext cx="462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97" y="1066416"/>
            <a:ext cx="6820930" cy="56062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7829032" y="1992142"/>
            <a:ext cx="2685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142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MODELO CONCEPTUAL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967"/>
            <a:ext cx="12192000" cy="57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142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ptura de pantalla 2024-11-05 0208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042" y="1190172"/>
            <a:ext cx="5315383" cy="53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43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</a:t>
            </a:r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93" y="4438260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ángulo 3"/>
          <p:cNvSpPr/>
          <p:nvPr/>
        </p:nvSpPr>
        <p:spPr>
          <a:xfrm>
            <a:off x="2014449" y="2244437"/>
            <a:ext cx="87920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parte de la ingeniería de requisitos, utilizando técnicas como la entrevista se llegó a </a:t>
            </a:r>
            <a:r>
              <a:rPr lang="es-E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funcionales y </a:t>
            </a:r>
            <a:r>
              <a:rPr lang="es-E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funcionales</a:t>
            </a:r>
            <a:r>
              <a:rPr lang="es-E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DISEÑO ARQUITECTÓNICO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8" y="4199574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29" y="3127454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43" y="3343576"/>
            <a:ext cx="2066591" cy="1930117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739" y="3897156"/>
            <a:ext cx="604835" cy="60483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3553889" y="3956858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3504537" y="4308635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730442" y="3956858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7681090" y="4308635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838200" y="2311905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822116" y="2311905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122012" y="2311905"/>
            <a:ext cx="97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00" y="227581"/>
            <a:ext cx="2414898" cy="135838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518" y="4544043"/>
            <a:ext cx="705276" cy="79493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75" y="3343576"/>
            <a:ext cx="703363" cy="5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52C43B-851C-9F4D-9BE9-6824AE91FC63}"/>
              </a:ext>
            </a:extLst>
          </p:cNvPr>
          <p:cNvSpPr txBox="1"/>
          <p:nvPr/>
        </p:nvSpPr>
        <p:spPr>
          <a:xfrm>
            <a:off x="1718709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GRASP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EBA891-F453-34EE-D694-A63915669F5C}"/>
              </a:ext>
            </a:extLst>
          </p:cNvPr>
          <p:cNvSpPr txBox="1"/>
          <p:nvPr/>
        </p:nvSpPr>
        <p:spPr>
          <a:xfrm>
            <a:off x="7630008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</a:rPr>
              <a:t>GoF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18709" y="2949302"/>
            <a:ext cx="1184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Experto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718709" y="3430068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Creador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50868" y="2949302"/>
            <a:ext cx="141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Singleton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50868" y="3483646"/>
            <a:ext cx="245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Template Method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718709" y="3891733"/>
            <a:ext cx="1730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5573" y="3586225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3200" dirty="0"/>
          </a:p>
        </p:txBody>
      </p:sp>
      <p:pic>
        <p:nvPicPr>
          <p:cNvPr id="12" name="Imagen 11" descr="Captura de pantalla 2024-09-14 21534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857" y="1190172"/>
            <a:ext cx="8075699" cy="5376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1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28620" y="3586225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3200" dirty="0"/>
          </a:p>
        </p:txBody>
      </p:sp>
      <p:pic>
        <p:nvPicPr>
          <p:cNvPr id="3074" name="Picture 2" descr="Captura de pantalla 2024-11-05 0441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37" y="1254678"/>
            <a:ext cx="8251364" cy="524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5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486402" y="3144924"/>
            <a:ext cx="3325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3200" dirty="0"/>
          </a:p>
        </p:txBody>
      </p:sp>
      <p:pic>
        <p:nvPicPr>
          <p:cNvPr id="6" name="Imagen 5" descr="fYd0OQzNq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03" y="182880"/>
            <a:ext cx="4846320" cy="6508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6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1" y="1229895"/>
            <a:ext cx="10377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Dado el estudio del marco teórico se logró llegar a una solución que cumpla todas las necesidades establecidas por el cliente y la descripción del Sistema de solución permitió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tener un amplio entendimiento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mismo.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patrones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dise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ño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estándares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codificación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logró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empleo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buenas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prácticas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implementación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Sistema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19" y="4675212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92" y="1998858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5" y="1998858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46" y="4083223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905511" y="4083223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98570" y="1190172"/>
            <a:ext cx="2803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3365" y="1205537"/>
            <a:ext cx="4466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426609" y="4083223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CBC70C-2E77-9856-6AF9-1BD96E995B81}"/>
              </a:ext>
            </a:extLst>
          </p:cNvPr>
          <p:cNvSpPr txBox="1"/>
          <p:nvPr/>
        </p:nvSpPr>
        <p:spPr>
          <a:xfrm>
            <a:off x="854529" y="1190172"/>
            <a:ext cx="10253738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¿Cómo contribuir al mejoramiento de la personalización y visibilidad del contenido en las plataformas del proyecto Z17?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17" y="4023376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Todus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5"/>
          <p:cNvSpPr txBox="1"/>
          <p:nvPr/>
        </p:nvSpPr>
        <p:spPr>
          <a:xfrm>
            <a:off x="1272097" y="2666209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1"/>
          <p:cNvSpPr txBox="1"/>
          <p:nvPr/>
        </p:nvSpPr>
        <p:spPr>
          <a:xfrm>
            <a:off x="1239344" y="3017942"/>
            <a:ext cx="9908731" cy="1696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que contribuya al mejoramiento de la  personalización y visibilidad del contenido en las plataformas del proyecto Z17. </a:t>
            </a: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179946" y="5011727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179946" y="5444462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/>
              <a:t>Los sistemas de </a:t>
            </a:r>
            <a:r>
              <a:rPr lang="es-ES" sz="2400" dirty="0" smtClean="0"/>
              <a:t>recomendaciones.</a:t>
            </a:r>
            <a:endParaRPr lang="es-ES" sz="2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838200" y="5011727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14" name="Gráfico 648"/>
          <p:cNvSpPr/>
          <p:nvPr/>
        </p:nvSpPr>
        <p:spPr>
          <a:xfrm>
            <a:off x="838200" y="2687352"/>
            <a:ext cx="390450" cy="390450"/>
          </a:xfrm>
          <a:custGeom>
            <a:avLst/>
            <a:gdLst>
              <a:gd name="connsiteX0" fmla="*/ 190500 w 190500"/>
              <a:gd name="connsiteY0" fmla="*/ 49911 h 190500"/>
              <a:gd name="connsiteX1" fmla="*/ 189793 w 190500"/>
              <a:gd name="connsiteY1" fmla="*/ 46254 h 190500"/>
              <a:gd name="connsiteX2" fmla="*/ 187738 w 190500"/>
              <a:gd name="connsiteY2" fmla="*/ 43148 h 190500"/>
              <a:gd name="connsiteX3" fmla="*/ 147352 w 190500"/>
              <a:gd name="connsiteY3" fmla="*/ 2762 h 190500"/>
              <a:gd name="connsiteX4" fmla="*/ 144246 w 190500"/>
              <a:gd name="connsiteY4" fmla="*/ 707 h 190500"/>
              <a:gd name="connsiteX5" fmla="*/ 140589 w 190500"/>
              <a:gd name="connsiteY5" fmla="*/ 0 h 190500"/>
              <a:gd name="connsiteX6" fmla="*/ 136932 w 190500"/>
              <a:gd name="connsiteY6" fmla="*/ 707 h 190500"/>
              <a:gd name="connsiteX7" fmla="*/ 133826 w 190500"/>
              <a:gd name="connsiteY7" fmla="*/ 2762 h 190500"/>
              <a:gd name="connsiteX8" fmla="*/ 106870 w 190500"/>
              <a:gd name="connsiteY8" fmla="*/ 29718 h 190500"/>
              <a:gd name="connsiteX9" fmla="*/ 2762 w 190500"/>
              <a:gd name="connsiteY9" fmla="*/ 133826 h 190500"/>
              <a:gd name="connsiteX10" fmla="*/ 707 w 190500"/>
              <a:gd name="connsiteY10" fmla="*/ 136932 h 190500"/>
              <a:gd name="connsiteX11" fmla="*/ 0 w 190500"/>
              <a:gd name="connsiteY11" fmla="*/ 140589 h 190500"/>
              <a:gd name="connsiteX12" fmla="*/ 0 w 190500"/>
              <a:gd name="connsiteY12" fmla="*/ 180975 h 190500"/>
              <a:gd name="connsiteX13" fmla="*/ 2790 w 190500"/>
              <a:gd name="connsiteY13" fmla="*/ 187710 h 190500"/>
              <a:gd name="connsiteX14" fmla="*/ 9525 w 190500"/>
              <a:gd name="connsiteY14" fmla="*/ 190500 h 190500"/>
              <a:gd name="connsiteX15" fmla="*/ 49911 w 190500"/>
              <a:gd name="connsiteY15" fmla="*/ 190500 h 190500"/>
              <a:gd name="connsiteX16" fmla="*/ 53824 w 190500"/>
              <a:gd name="connsiteY16" fmla="*/ 189888 h 190500"/>
              <a:gd name="connsiteX17" fmla="*/ 57150 w 190500"/>
              <a:gd name="connsiteY17" fmla="*/ 187738 h 190500"/>
              <a:gd name="connsiteX18" fmla="*/ 160687 w 190500"/>
              <a:gd name="connsiteY18" fmla="*/ 83629 h 190500"/>
              <a:gd name="connsiteX19" fmla="*/ 187738 w 190500"/>
              <a:gd name="connsiteY19" fmla="*/ 57150 h 190500"/>
              <a:gd name="connsiteX20" fmla="*/ 189833 w 190500"/>
              <a:gd name="connsiteY20" fmla="*/ 54007 h 190500"/>
              <a:gd name="connsiteX21" fmla="*/ 189833 w 190500"/>
              <a:gd name="connsiteY21" fmla="*/ 51721 h 190500"/>
              <a:gd name="connsiteX22" fmla="*/ 189833 w 190500"/>
              <a:gd name="connsiteY22" fmla="*/ 50387 h 190500"/>
              <a:gd name="connsiteX23" fmla="*/ 190500 w 190500"/>
              <a:gd name="connsiteY23" fmla="*/ 49911 h 190500"/>
              <a:gd name="connsiteX24" fmla="*/ 46006 w 190500"/>
              <a:gd name="connsiteY24" fmla="*/ 171450 h 190500"/>
              <a:gd name="connsiteX25" fmla="*/ 19050 w 190500"/>
              <a:gd name="connsiteY25" fmla="*/ 171450 h 190500"/>
              <a:gd name="connsiteX26" fmla="*/ 19050 w 190500"/>
              <a:gd name="connsiteY26" fmla="*/ 144494 h 190500"/>
              <a:gd name="connsiteX27" fmla="*/ 113633 w 190500"/>
              <a:gd name="connsiteY27" fmla="*/ 49911 h 190500"/>
              <a:gd name="connsiteX28" fmla="*/ 140589 w 190500"/>
              <a:gd name="connsiteY28" fmla="*/ 76867 h 190500"/>
              <a:gd name="connsiteX29" fmla="*/ 46006 w 190500"/>
              <a:gd name="connsiteY29" fmla="*/ 171450 h 190500"/>
              <a:gd name="connsiteX30" fmla="*/ 154019 w 190500"/>
              <a:gd name="connsiteY30" fmla="*/ 63437 h 190500"/>
              <a:gd name="connsiteX31" fmla="*/ 127063 w 190500"/>
              <a:gd name="connsiteY31" fmla="*/ 36481 h 190500"/>
              <a:gd name="connsiteX32" fmla="*/ 140589 w 190500"/>
              <a:gd name="connsiteY32" fmla="*/ 23051 h 190500"/>
              <a:gd name="connsiteX33" fmla="*/ 167449 w 190500"/>
              <a:gd name="connsiteY33" fmla="*/ 49911 h 190500"/>
              <a:gd name="connsiteX34" fmla="*/ 154019 w 190500"/>
              <a:gd name="connsiteY34" fmla="*/ 6343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500" h="190500">
                <a:moveTo>
                  <a:pt x="190500" y="49911"/>
                </a:moveTo>
                <a:cubicBezTo>
                  <a:pt x="190508" y="48658"/>
                  <a:pt x="190268" y="47415"/>
                  <a:pt x="189793" y="46254"/>
                </a:cubicBezTo>
                <a:cubicBezTo>
                  <a:pt x="189319" y="45094"/>
                  <a:pt x="188621" y="44038"/>
                  <a:pt x="187738" y="43148"/>
                </a:cubicBezTo>
                <a:lnTo>
                  <a:pt x="147352" y="2762"/>
                </a:lnTo>
                <a:cubicBezTo>
                  <a:pt x="146462" y="1880"/>
                  <a:pt x="145407" y="1181"/>
                  <a:pt x="144246" y="707"/>
                </a:cubicBezTo>
                <a:cubicBezTo>
                  <a:pt x="143085" y="233"/>
                  <a:pt x="141842" y="-7"/>
                  <a:pt x="140589" y="0"/>
                </a:cubicBezTo>
                <a:cubicBezTo>
                  <a:pt x="139335" y="-7"/>
                  <a:pt x="138092" y="233"/>
                  <a:pt x="136932" y="707"/>
                </a:cubicBezTo>
                <a:cubicBezTo>
                  <a:pt x="135772" y="1181"/>
                  <a:pt x="134717" y="1880"/>
                  <a:pt x="133826" y="2762"/>
                </a:cubicBezTo>
                <a:lnTo>
                  <a:pt x="106870" y="29718"/>
                </a:lnTo>
                <a:lnTo>
                  <a:pt x="2762" y="133826"/>
                </a:lnTo>
                <a:cubicBezTo>
                  <a:pt x="1880" y="134717"/>
                  <a:pt x="1181" y="135772"/>
                  <a:pt x="707" y="136932"/>
                </a:cubicBezTo>
                <a:cubicBezTo>
                  <a:pt x="233" y="138092"/>
                  <a:pt x="-7" y="139335"/>
                  <a:pt x="0" y="140589"/>
                </a:cubicBezTo>
                <a:lnTo>
                  <a:pt x="0" y="180975"/>
                </a:lnTo>
                <a:cubicBezTo>
                  <a:pt x="0" y="183501"/>
                  <a:pt x="1004" y="185924"/>
                  <a:pt x="2790" y="187710"/>
                </a:cubicBezTo>
                <a:cubicBezTo>
                  <a:pt x="4576" y="189497"/>
                  <a:pt x="6999" y="190500"/>
                  <a:pt x="9525" y="190500"/>
                </a:cubicBezTo>
                <a:lnTo>
                  <a:pt x="49911" y="190500"/>
                </a:lnTo>
                <a:cubicBezTo>
                  <a:pt x="51244" y="190572"/>
                  <a:pt x="52577" y="190364"/>
                  <a:pt x="53824" y="189888"/>
                </a:cubicBezTo>
                <a:cubicBezTo>
                  <a:pt x="55071" y="189412"/>
                  <a:pt x="56204" y="188680"/>
                  <a:pt x="57150" y="187738"/>
                </a:cubicBezTo>
                <a:lnTo>
                  <a:pt x="160687" y="83629"/>
                </a:lnTo>
                <a:lnTo>
                  <a:pt x="187738" y="57150"/>
                </a:lnTo>
                <a:cubicBezTo>
                  <a:pt x="188607" y="56227"/>
                  <a:pt x="189316" y="55164"/>
                  <a:pt x="189833" y="54007"/>
                </a:cubicBezTo>
                <a:cubicBezTo>
                  <a:pt x="189926" y="53248"/>
                  <a:pt x="189926" y="52480"/>
                  <a:pt x="189833" y="51721"/>
                </a:cubicBezTo>
                <a:cubicBezTo>
                  <a:pt x="189878" y="51278"/>
                  <a:pt x="189878" y="50831"/>
                  <a:pt x="189833" y="50387"/>
                </a:cubicBezTo>
                <a:lnTo>
                  <a:pt x="190500" y="49911"/>
                </a:lnTo>
                <a:close/>
                <a:moveTo>
                  <a:pt x="46006" y="171450"/>
                </a:moveTo>
                <a:lnTo>
                  <a:pt x="19050" y="171450"/>
                </a:lnTo>
                <a:lnTo>
                  <a:pt x="19050" y="144494"/>
                </a:lnTo>
                <a:lnTo>
                  <a:pt x="113633" y="49911"/>
                </a:lnTo>
                <a:lnTo>
                  <a:pt x="140589" y="76867"/>
                </a:lnTo>
                <a:lnTo>
                  <a:pt x="46006" y="171450"/>
                </a:lnTo>
                <a:close/>
                <a:moveTo>
                  <a:pt x="154019" y="63437"/>
                </a:moveTo>
                <a:lnTo>
                  <a:pt x="127063" y="36481"/>
                </a:lnTo>
                <a:lnTo>
                  <a:pt x="140589" y="23051"/>
                </a:lnTo>
                <a:lnTo>
                  <a:pt x="167449" y="49911"/>
                </a:lnTo>
                <a:lnTo>
                  <a:pt x="154019" y="63437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TAREAS DE INVESTIGACIÓN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CEC2F2-74C5-27DB-5781-0B8A01AAEC62}"/>
              </a:ext>
            </a:extLst>
          </p:cNvPr>
          <p:cNvSpPr txBox="1"/>
          <p:nvPr/>
        </p:nvSpPr>
        <p:spPr>
          <a:xfrm>
            <a:off x="595604" y="1443841"/>
            <a:ext cx="110007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Elaboración del estado del arte de los sistemas de recomendación y los principales conceptos y elementos teóricos del tema.</a:t>
            </a:r>
            <a:endParaRPr lang="es-ES" sz="2400" b="0" i="0" baseline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0" i="0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y modelación</a:t>
            </a:r>
            <a:r>
              <a:rPr lang="es-ES" sz="24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artefactos generados durante el desarrollo de la solución propuesta.</a:t>
            </a:r>
            <a:br>
              <a:rPr lang="es-ES" sz="24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2400" b="0" i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las principales funcionalidades de la solución informática propuesta.</a:t>
            </a:r>
          </a:p>
          <a:p>
            <a:pPr lvl="0" algn="just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los resultados arrojados de las pruebas realizadas para evaluar el rendimiento y precisión del sistema de recomendación.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0217" y="578349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es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0" y="1576983"/>
            <a:ext cx="3756156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Campo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inteligencia artificial (IA).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Redes neuronales de </a:t>
            </a: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 múltiples capas.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inspira en el funcionamiento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 del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cerebro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humano.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Analizar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y extraer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características  complejas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grandes volúmenes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datos.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Aprendizaje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patrones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abstractos.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2" y="1097280"/>
            <a:ext cx="8526087" cy="5760720"/>
          </a:xfrm>
          <a:prstGeom prst="rect">
            <a:avLst/>
          </a:prstGeom>
        </p:spPr>
      </p:pic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993112" y="586945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38200" y="1296786"/>
            <a:ext cx="6521337" cy="443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Contenido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colaborativo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Popularidad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Demográfico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7596</TotalTime>
  <Words>2520</Words>
  <Application>Microsoft Office PowerPoint</Application>
  <PresentationFormat>Panorámica</PresentationFormat>
  <Paragraphs>259</Paragraphs>
  <Slides>34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Calibri</vt:lpstr>
      <vt:lpstr>Wingdings</vt:lpstr>
      <vt:lpstr>Times New Roman</vt:lpstr>
      <vt:lpstr>Arial</vt:lpstr>
      <vt:lpstr>Myriad Pro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TAREAS DE INVESTIGACIÓN</vt:lpstr>
      <vt:lpstr>¿Que es Deep Learning ?</vt:lpstr>
      <vt:lpstr>Sistemas de Recomendaciones</vt:lpstr>
      <vt:lpstr>ESTUDIO DE SOLUCIONES SIMILARES</vt:lpstr>
      <vt:lpstr>ESTUDIO DE SOLUCIONES SIMILARES</vt:lpstr>
      <vt:lpstr>ESTUDIO DE SOLUCIONES SIMILARES</vt:lpstr>
      <vt:lpstr>METODOLOGÍA</vt:lpstr>
      <vt:lpstr>TECNOLOGIAS Y HERRAMIENTAS</vt:lpstr>
      <vt:lpstr>TECNOLOGIAS Y HERRAMIENTAS</vt:lpstr>
      <vt:lpstr>TECNOLOGIAS Y HERRAMIENTAS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MODELO CONCEPTUAL</vt:lpstr>
      <vt:lpstr>Casos de uso</vt:lpstr>
      <vt:lpstr>REQUISITOS FUNCIONALES </vt:lpstr>
      <vt:lpstr>DISEÑO ARQUITECTÓNICO</vt:lpstr>
      <vt:lpstr>PATRONES DE DISEÑO </vt:lpstr>
      <vt:lpstr>PATRONES DE DISEÑO </vt:lpstr>
      <vt:lpstr>PATRONES DE DISEÑO </vt:lpstr>
      <vt:lpstr>PATRONES DE DISEÑO </vt:lpstr>
      <vt:lpstr>CONCLUSIONES 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828</cp:revision>
  <dcterms:created xsi:type="dcterms:W3CDTF">2022-02-03T04:43:00Z</dcterms:created>
  <dcterms:modified xsi:type="dcterms:W3CDTF">2024-11-17T05:13:36Z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